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9" r:id="rId3"/>
    <p:sldId id="286" r:id="rId4"/>
    <p:sldId id="257" r:id="rId5"/>
    <p:sldId id="262" r:id="rId6"/>
    <p:sldId id="268" r:id="rId7"/>
    <p:sldId id="302" r:id="rId8"/>
    <p:sldId id="288" r:id="rId9"/>
    <p:sldId id="289" r:id="rId10"/>
    <p:sldId id="267" r:id="rId11"/>
    <p:sldId id="290" r:id="rId12"/>
    <p:sldId id="291" r:id="rId13"/>
    <p:sldId id="292" r:id="rId14"/>
    <p:sldId id="293" r:id="rId15"/>
    <p:sldId id="294" r:id="rId16"/>
    <p:sldId id="305" r:id="rId17"/>
    <p:sldId id="296" r:id="rId18"/>
    <p:sldId id="297" r:id="rId19"/>
    <p:sldId id="298" r:id="rId20"/>
    <p:sldId id="300" r:id="rId21"/>
    <p:sldId id="272" r:id="rId22"/>
    <p:sldId id="306" r:id="rId23"/>
    <p:sldId id="261" r:id="rId24"/>
    <p:sldId id="260" r:id="rId25"/>
    <p:sldId id="271" r:id="rId26"/>
    <p:sldId id="301" r:id="rId27"/>
    <p:sldId id="299" r:id="rId28"/>
    <p:sldId id="307" r:id="rId29"/>
    <p:sldId id="303" r:id="rId30"/>
    <p:sldId id="304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osis" panose="020B0604020202020204" charset="0"/>
      <p:regular r:id="rId37"/>
      <p:bold r:id="rId38"/>
    </p:embeddedFont>
    <p:embeddedFont>
      <p:font typeface="SimSun" panose="02010600030101010101" pitchFamily="2" charset="-122"/>
      <p:regular r:id="rId39"/>
    </p:embeddedFont>
    <p:embeddedFont>
      <p:font typeface="Source Sans Pro" panose="020B0503030403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5C698C-0972-42C6-9150-2DECBCD53049}">
  <a:tblStyle styleId="{6E5C698C-0972-42C6-9150-2DECBCD5304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479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915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119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641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108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363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528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84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3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-150" y="4156674"/>
            <a:ext cx="9144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-150" y="0"/>
            <a:ext cx="9144000" cy="41567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-150" y="3082199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1pPr>
            <a:lvl2pPr lvl="1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2pPr>
            <a:lvl3pPr lvl="2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3pPr>
            <a:lvl4pPr lvl="3" rtl="0">
              <a:spcBef>
                <a:spcPts val="0"/>
              </a:spcBef>
              <a:buClr>
                <a:srgbClr val="415665"/>
              </a:buClr>
              <a:buNone/>
              <a:defRPr/>
            </a:lvl4pPr>
            <a:lvl5pPr lvl="4" rtl="0">
              <a:spcBef>
                <a:spcPts val="0"/>
              </a:spcBef>
              <a:buClr>
                <a:srgbClr val="415665"/>
              </a:buClr>
              <a:buNone/>
              <a:defRPr/>
            </a:lvl5pPr>
            <a:lvl6pPr lvl="5" rtl="0">
              <a:spcBef>
                <a:spcPts val="0"/>
              </a:spcBef>
              <a:buClr>
                <a:srgbClr val="415665"/>
              </a:buClr>
              <a:buNone/>
              <a:defRPr/>
            </a:lvl6pPr>
            <a:lvl7pPr lvl="6" rtl="0">
              <a:spcBef>
                <a:spcPts val="0"/>
              </a:spcBef>
              <a:buClr>
                <a:srgbClr val="415665"/>
              </a:buClr>
              <a:buNone/>
              <a:defRPr/>
            </a:lvl7pPr>
            <a:lvl8pPr lvl="7" rtl="0">
              <a:spcBef>
                <a:spcPts val="0"/>
              </a:spcBef>
              <a:buClr>
                <a:srgbClr val="415665"/>
              </a:buClr>
              <a:buNone/>
              <a:defRPr/>
            </a:lvl8pPr>
            <a:lvl9pPr lvl="8" rtl="0">
              <a:spcBef>
                <a:spcPts val="0"/>
              </a:spcBef>
              <a:buClr>
                <a:srgbClr val="415665"/>
              </a:buClr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DB7C4"/>
                </a:solidFill>
              </a:rPr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>
            <a:off x="-150" y="3769824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899" cy="376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593400" y="3670520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b="1">
                <a:solidFill>
                  <a:srgbClr val="0DB7C4"/>
                </a:solidFill>
              </a:rPr>
              <a:t>”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DB7C4"/>
                </a:solidFill>
              </a:rPr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44425" y="1534256"/>
            <a:ext cx="2804699" cy="332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3818122" y="1534256"/>
            <a:ext cx="2804699" cy="332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400"/>
              <a:t>‹#›</a:t>
            </a:fld>
            <a:endParaRPr lang="en" sz="2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lang="en"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548149" y="2301015"/>
            <a:ext cx="8085897" cy="12453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 dirty="0"/>
              <a:t>Development of A Multichannel Modular Universal Biopotential Amplifier Train (</a:t>
            </a:r>
            <a:r>
              <a:rPr lang="en" sz="4800" b="1" dirty="0">
                <a:solidFill>
                  <a:srgbClr val="002060"/>
                </a:solidFill>
              </a:rPr>
              <a:t>RTR Module</a:t>
            </a:r>
            <a:r>
              <a:rPr lang="en" sz="4800" b="1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4221481"/>
            <a:ext cx="8873423" cy="792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78" y="82369"/>
            <a:ext cx="1072560" cy="10827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9" y="224713"/>
            <a:ext cx="1630756" cy="9404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0616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IDEA OF THE PROJECT</a:t>
            </a:r>
            <a:endParaRPr lang="en" sz="3200" b="1" dirty="0"/>
          </a:p>
        </p:txBody>
      </p:sp>
      <p:sp>
        <p:nvSpPr>
          <p:cNvPr id="220" name="Shape 220"/>
          <p:cNvSpPr/>
          <p:nvPr/>
        </p:nvSpPr>
        <p:spPr>
          <a:xfrm>
            <a:off x="1187195" y="1978232"/>
            <a:ext cx="2539799" cy="2539799"/>
          </a:xfrm>
          <a:prstGeom prst="ellipse">
            <a:avLst/>
          </a:prstGeom>
          <a:solidFill>
            <a:srgbClr val="F24745"/>
          </a:solidFill>
          <a:ln w="9525" cap="flat" cmpd="sng">
            <a:solidFill>
              <a:srgbClr val="415665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Reconfigur</a:t>
            </a:r>
            <a:r>
              <a:rPr lang="en-US" sz="24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able Design</a:t>
            </a:r>
            <a:endParaRPr lang="en" sz="24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5526693" y="1978232"/>
            <a:ext cx="2539799" cy="2539799"/>
          </a:xfrm>
          <a:prstGeom prst="ellipse">
            <a:avLst/>
          </a:prstGeom>
          <a:solidFill>
            <a:srgbClr val="A9D039"/>
          </a:solidFill>
          <a:ln w="9525" cap="flat" cmpd="sng">
            <a:solidFill>
              <a:srgbClr val="415665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</a:t>
            </a:r>
            <a:r>
              <a:rPr lang="en-US" sz="32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Effective</a:t>
            </a:r>
            <a:endParaRPr lang="en" sz="32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223" name="Shape 223"/>
          <p:cNvSpPr/>
          <p:nvPr/>
        </p:nvSpPr>
        <p:spPr>
          <a:xfrm>
            <a:off x="3356944" y="1978232"/>
            <a:ext cx="2539799" cy="2539799"/>
          </a:xfrm>
          <a:prstGeom prst="ellipse">
            <a:avLst/>
          </a:prstGeom>
          <a:solidFill>
            <a:srgbClr val="0DB7C4"/>
          </a:solidFill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Give students hand on designing experience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31780" y="1222131"/>
            <a:ext cx="65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4362988" y="1139999"/>
            <a:ext cx="527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b="1" dirty="0"/>
              <a:t>2</a:t>
            </a:r>
          </a:p>
        </p:txBody>
      </p:sp>
      <p:sp>
        <p:nvSpPr>
          <p:cNvPr id="4" name="Rectangle 3"/>
          <p:cNvSpPr/>
          <p:nvPr/>
        </p:nvSpPr>
        <p:spPr>
          <a:xfrm>
            <a:off x="6532737" y="1222130"/>
            <a:ext cx="527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b="1" dirty="0"/>
              <a:t>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BLOCK DIAGRAM OF THE PROJECT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792898"/>
            <a:ext cx="7557849" cy="2146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6100" y="4475285"/>
            <a:ext cx="307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Fig.2: Block diagram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366179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5275022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BLOCK DIAGRAM OF THE RTR  MODULE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72" y="1139998"/>
            <a:ext cx="7387119" cy="37218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2810" y="4707993"/>
            <a:ext cx="3324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Fig.3: Block diagram of RTR module.</a:t>
            </a:r>
          </a:p>
        </p:txBody>
      </p:sp>
    </p:spTree>
    <p:extLst>
      <p:ext uri="{BB962C8B-B14F-4D97-AF65-F5344CB8AC3E}">
        <p14:creationId xmlns:p14="http://schemas.microsoft.com/office/powerpoint/2010/main" val="295352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2902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BLOCK DIAGRAM OF THE CONFIGURATION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" y="1139999"/>
            <a:ext cx="3219231" cy="18108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54" y="537662"/>
            <a:ext cx="3670861" cy="2064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76" y="3108173"/>
            <a:ext cx="3473937" cy="1954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1252" y="2796927"/>
            <a:ext cx="211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 ECG Configuration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5473" y="2700790"/>
            <a:ext cx="2004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b) EEG Configuration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86413" y="4085218"/>
            <a:ext cx="2023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c) EMG Configuration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741" y="3801928"/>
            <a:ext cx="2273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Fig.4: Configuration Block diagram of the RTR module for acquiring biosignals.</a:t>
            </a:r>
          </a:p>
        </p:txBody>
      </p:sp>
    </p:spTree>
    <p:extLst>
      <p:ext uri="{BB962C8B-B14F-4D97-AF65-F5344CB8AC3E}">
        <p14:creationId xmlns:p14="http://schemas.microsoft.com/office/powerpoint/2010/main" val="186613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747710" y="354888"/>
            <a:ext cx="2925660" cy="78511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DESIGNED </a:t>
            </a:r>
            <a:br>
              <a:rPr lang="en-US" sz="3200" b="1" dirty="0"/>
            </a:br>
            <a:r>
              <a:rPr lang="en-US" sz="3200" b="1" dirty="0"/>
              <a:t>PROTOTYPE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6" y="1388733"/>
            <a:ext cx="4330071" cy="273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541" y="219808"/>
            <a:ext cx="4328542" cy="2337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722" y="2834030"/>
            <a:ext cx="3904180" cy="21181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620" y="4382817"/>
            <a:ext cx="307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Fig.5: Prototype of RTR Module.</a:t>
            </a:r>
          </a:p>
        </p:txBody>
      </p:sp>
    </p:spTree>
    <p:extLst>
      <p:ext uri="{BB962C8B-B14F-4D97-AF65-F5344CB8AC3E}">
        <p14:creationId xmlns:p14="http://schemas.microsoft.com/office/powerpoint/2010/main" val="304305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5188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HAND-ON DESIGNING EXPERIENCE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69" y="1379658"/>
            <a:ext cx="7166491" cy="3253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2406" y="4713718"/>
            <a:ext cx="307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Fig.6: Connection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3811780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5188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HAND-ON DESIGNING EXPERIENCE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22" y="1523817"/>
            <a:ext cx="5985257" cy="27175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87066" y="2426679"/>
            <a:ext cx="1946979" cy="911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8989" y="4619595"/>
            <a:ext cx="5411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Fig.7: Connection configuration with circuit made in breadboard.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5361" y="4241374"/>
            <a:ext cx="211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 RTR Module.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8096" y="3872042"/>
            <a:ext cx="141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 Breadboard filter design</a:t>
            </a:r>
          </a:p>
        </p:txBody>
      </p:sp>
    </p:spTree>
    <p:extLst>
      <p:ext uri="{BB962C8B-B14F-4D97-AF65-F5344CB8AC3E}">
        <p14:creationId xmlns:p14="http://schemas.microsoft.com/office/powerpoint/2010/main" val="204410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ECG MEASUREMENT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400" smtClean="0"/>
              <a:t>17</a:t>
            </a:fld>
            <a:endParaRPr lang="en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02" y="1579003"/>
            <a:ext cx="1377422" cy="2564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27" y="1352634"/>
            <a:ext cx="1982861" cy="12506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946" y="4197609"/>
            <a:ext cx="24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(a) Electrode placement.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6449" y="2676431"/>
            <a:ext cx="169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(c) ECG output.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1078" y="4671146"/>
            <a:ext cx="377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Fig.8: ECG measurement.</a:t>
            </a:r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247" y="1350371"/>
            <a:ext cx="3070358" cy="1856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r="29284"/>
          <a:stretch/>
        </p:blipFill>
        <p:spPr>
          <a:xfrm>
            <a:off x="6236413" y="3106040"/>
            <a:ext cx="2743199" cy="16243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0790" y="3310118"/>
            <a:ext cx="2933271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</a:pPr>
            <a:r>
              <a:rPr lang="en-US" sz="1800" kern="1200" dirty="0">
                <a:solidFill>
                  <a:schemeClr val="tx1"/>
                </a:solidFill>
                <a:latin typeface="Calibri" panose="020F0502020204030204"/>
              </a:rPr>
              <a:t>(b)Non-clinical experimental output collected from Bi-Beat[2].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03761" y="4730374"/>
            <a:ext cx="1629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</a:rPr>
              <a:t>(d) ECG output.</a:t>
            </a:r>
          </a:p>
        </p:txBody>
      </p:sp>
    </p:spTree>
    <p:extLst>
      <p:ext uri="{BB962C8B-B14F-4D97-AF65-F5344CB8AC3E}">
        <p14:creationId xmlns:p14="http://schemas.microsoft.com/office/powerpoint/2010/main" val="349164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EEG MEASUREMENT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400" smtClean="0"/>
              <a:t>18</a:t>
            </a:fld>
            <a:endParaRPr lang="en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65" y="1511801"/>
            <a:ext cx="1489201" cy="2233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21" y="2432473"/>
            <a:ext cx="3511879" cy="17554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2893" y="3927141"/>
            <a:ext cx="24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Electrode placement.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83141" y="4242180"/>
            <a:ext cx="3093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EEG output.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1858" y="4557219"/>
            <a:ext cx="3770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Fig.9: EEG measurement.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65" y="671505"/>
            <a:ext cx="3722990" cy="12892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72010" y="1933592"/>
            <a:ext cx="3658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 Standard Alpha &amp; Beta range of EEG[1].</a:t>
            </a:r>
          </a:p>
        </p:txBody>
      </p:sp>
    </p:spTree>
    <p:extLst>
      <p:ext uri="{BB962C8B-B14F-4D97-AF65-F5344CB8AC3E}">
        <p14:creationId xmlns:p14="http://schemas.microsoft.com/office/powerpoint/2010/main" val="2690780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5" y="5597"/>
            <a:ext cx="3938590" cy="1139999"/>
          </a:xfrm>
        </p:spPr>
        <p:txBody>
          <a:bodyPr/>
          <a:lstStyle/>
          <a:p>
            <a:r>
              <a:rPr lang="en-US" sz="3200" b="1" dirty="0"/>
              <a:t>EMG MEASUREMENT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400" smtClean="0"/>
              <a:t>19</a:t>
            </a:fld>
            <a:endParaRPr lang="en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5" y="1492320"/>
            <a:ext cx="3244690" cy="8537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03" y="2581670"/>
            <a:ext cx="3502577" cy="18625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1831" y="4097561"/>
            <a:ext cx="334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Electrode placement a compressed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08507" y="4442384"/>
            <a:ext cx="163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 EMG output.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12679" y="4686736"/>
            <a:ext cx="3770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10: EMG measurement.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5" y="3147074"/>
            <a:ext cx="3180089" cy="8845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1831" y="2390320"/>
            <a:ext cx="334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Electrode placement and rest position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16" y="579246"/>
            <a:ext cx="3518264" cy="15166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33025" y="2107401"/>
            <a:ext cx="26132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 Non clinical EMG output[2].</a:t>
            </a:r>
          </a:p>
        </p:txBody>
      </p:sp>
    </p:spTree>
    <p:extLst>
      <p:ext uri="{BB962C8B-B14F-4D97-AF65-F5344CB8AC3E}">
        <p14:creationId xmlns:p14="http://schemas.microsoft.com/office/powerpoint/2010/main" val="83936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69524" y="623995"/>
            <a:ext cx="2178122" cy="616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b="1" dirty="0"/>
              <a:t>SUPERVISOR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2195179" y="2670035"/>
            <a:ext cx="4755231" cy="45076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chemeClr val="bg1"/>
                </a:solidFill>
              </a:rPr>
              <a:t>Group Member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2" name="Rectangle 1"/>
          <p:cNvSpPr/>
          <p:nvPr/>
        </p:nvSpPr>
        <p:spPr>
          <a:xfrm>
            <a:off x="5334224" y="635221"/>
            <a:ext cx="3724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b="1" dirty="0">
                <a:solidFill>
                  <a:srgbClr val="FFFFFF"/>
                </a:solidFill>
                <a:latin typeface="Dosis"/>
                <a:sym typeface="Dosis"/>
              </a:rPr>
              <a:t>EXTERNAL SUPERVISOR</a:t>
            </a:r>
            <a:endParaRPr lang="en-US" b="1" dirty="0"/>
          </a:p>
        </p:txBody>
      </p:sp>
      <p:sp>
        <p:nvSpPr>
          <p:cNvPr id="6" name="Shape 99"/>
          <p:cNvSpPr txBox="1">
            <a:spLocks/>
          </p:cNvSpPr>
          <p:nvPr/>
        </p:nvSpPr>
        <p:spPr>
          <a:xfrm>
            <a:off x="2081365" y="60252"/>
            <a:ext cx="5554724" cy="61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4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" sz="2800" b="1" dirty="0"/>
              <a:t>GROUP-</a:t>
            </a:r>
            <a:r>
              <a:rPr lang="en" sz="2800" b="1" dirty="0">
                <a:solidFill>
                  <a:srgbClr val="FFFF00"/>
                </a:solidFill>
              </a:rPr>
              <a:t>35 </a:t>
            </a:r>
            <a:r>
              <a:rPr lang="en" sz="2800" b="1" dirty="0"/>
              <a:t>, Summer </a:t>
            </a:r>
            <a:r>
              <a:rPr lang="en-US" sz="2800" b="1" dirty="0"/>
              <a:t>Defense</a:t>
            </a:r>
            <a:r>
              <a:rPr lang="en" sz="2800" b="1" dirty="0"/>
              <a:t> 2O16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70" y="1115370"/>
            <a:ext cx="929795" cy="929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681" y="1060539"/>
            <a:ext cx="945571" cy="1022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423" y="2082938"/>
            <a:ext cx="3024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Saiful Islam Khan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Lecturer, Faculty of Engineering, AIUB.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06207" y="2099996"/>
            <a:ext cx="29014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Chowdhury Akram Hossain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Senior Assistant Professor, 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Faculty of Engineering, AIUB.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08" y="3205439"/>
            <a:ext cx="1157424" cy="1076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755" y="3205439"/>
            <a:ext cx="1157424" cy="10763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054" y="3194079"/>
            <a:ext cx="1169640" cy="10876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0297" y="4226445"/>
            <a:ext cx="2416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MD. Amirul Islam Rokan</a:t>
            </a:r>
            <a:br>
              <a:rPr lang="en-US" dirty="0"/>
            </a:br>
            <a:r>
              <a:rPr lang="en-US" dirty="0"/>
              <a:t>ID:13-23295-1</a:t>
            </a:r>
            <a:br>
              <a:rPr lang="en-US" dirty="0"/>
            </a:b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67186" y="4246477"/>
            <a:ext cx="1811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Fakrul Islam Tushar</a:t>
            </a:r>
            <a:br>
              <a:rPr lang="en-US" dirty="0"/>
            </a:br>
            <a:r>
              <a:rPr lang="en-US" dirty="0"/>
              <a:t>ID:13-23244-1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10622" y="4281750"/>
            <a:ext cx="1811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Rupu Chowdhury</a:t>
            </a:r>
            <a:br>
              <a:rPr lang="en-US" dirty="0"/>
            </a:br>
            <a:r>
              <a:rPr lang="en-US" dirty="0"/>
              <a:t>ID:13-23143-1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Cost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910991"/>
              </p:ext>
            </p:extLst>
          </p:nvPr>
        </p:nvGraphicFramePr>
        <p:xfrm>
          <a:off x="1680754" y="1616937"/>
          <a:ext cx="6147934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(TAKA)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PCB</a:t>
                      </a:r>
                      <a:r>
                        <a:rPr lang="en-US" baseline="0" dirty="0"/>
                        <a:t> Printout and Soldering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RTR</a:t>
                      </a:r>
                      <a:r>
                        <a:rPr lang="en-US" baseline="0" dirty="0"/>
                        <a:t> Box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Op-Amps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</a:t>
                      </a:r>
                      <a:r>
                        <a:rPr lang="en-US" baseline="0" dirty="0"/>
                        <a:t> Equipment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Electrodes and</a:t>
                      </a:r>
                      <a:r>
                        <a:rPr lang="en-US" baseline="0" dirty="0"/>
                        <a:t> other wires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Acquisition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11800TK </a:t>
                      </a: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/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$143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383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3831555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 dirty="0"/>
              <a:t>Target </a:t>
            </a:r>
            <a:r>
              <a:rPr lang="en-US" sz="3200" b="1" dirty="0"/>
              <a:t>achievements</a:t>
            </a:r>
            <a:endParaRPr lang="en" sz="3200" b="1" dirty="0"/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cxnSp>
        <p:nvCxnSpPr>
          <p:cNvPr id="285" name="Shape 285"/>
          <p:cNvCxnSpPr/>
          <p:nvPr/>
        </p:nvCxnSpPr>
        <p:spPr>
          <a:xfrm>
            <a:off x="-4800" y="3028950"/>
            <a:ext cx="9153599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86" name="Shape 286"/>
          <p:cNvCxnSpPr/>
          <p:nvPr/>
        </p:nvCxnSpPr>
        <p:spPr>
          <a:xfrm rot="10800000">
            <a:off x="2105025" y="2190749"/>
            <a:ext cx="0" cy="876300"/>
          </a:xfrm>
          <a:prstGeom prst="straightConnector1">
            <a:avLst/>
          </a:prstGeom>
          <a:noFill/>
          <a:ln w="9525" cap="flat" cmpd="sng">
            <a:solidFill>
              <a:srgbClr val="415665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87" name="Shape 287"/>
          <p:cNvCxnSpPr/>
          <p:nvPr/>
        </p:nvCxnSpPr>
        <p:spPr>
          <a:xfrm>
            <a:off x="4572000" y="2981325"/>
            <a:ext cx="0" cy="876300"/>
          </a:xfrm>
          <a:prstGeom prst="straightConnector1">
            <a:avLst/>
          </a:prstGeom>
          <a:noFill/>
          <a:ln w="9525" cap="flat" cmpd="sng">
            <a:solidFill>
              <a:srgbClr val="415665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88" name="Shape 288"/>
          <p:cNvCxnSpPr/>
          <p:nvPr/>
        </p:nvCxnSpPr>
        <p:spPr>
          <a:xfrm rot="10800000">
            <a:off x="7038975" y="2190749"/>
            <a:ext cx="0" cy="876300"/>
          </a:xfrm>
          <a:prstGeom prst="straightConnector1">
            <a:avLst/>
          </a:prstGeom>
          <a:noFill/>
          <a:ln w="9525" cap="flat" cmpd="sng">
            <a:solidFill>
              <a:srgbClr val="415665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89" name="Shape 289"/>
          <p:cNvSpPr txBox="1"/>
          <p:nvPr/>
        </p:nvSpPr>
        <p:spPr>
          <a:xfrm>
            <a:off x="1132247" y="1297439"/>
            <a:ext cx="203708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</a:t>
            </a:r>
            <a:r>
              <a:rPr lang="en" sz="1800" b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</a:t>
            </a:r>
            <a:r>
              <a:rPr lang="en-US" sz="1800" b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figurable design</a:t>
            </a:r>
            <a:endParaRPr lang="en" sz="1800" b="1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3346245" y="3956944"/>
            <a:ext cx="2885307" cy="7748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</a:t>
            </a:r>
            <a:r>
              <a:rPr lang="en-US" sz="1800" b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ving hand-on experience to the student </a:t>
            </a:r>
            <a:endParaRPr lang="en" sz="1800" b="1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6368241" y="1451775"/>
            <a:ext cx="1549407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Ef</a:t>
            </a:r>
            <a:r>
              <a:rPr lang="en-US" sz="1800" b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fective</a:t>
            </a:r>
            <a:endParaRPr lang="en" sz="1800" b="1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2" name="Shape 292"/>
          <p:cNvGrpSpPr/>
          <p:nvPr/>
        </p:nvGrpSpPr>
        <p:grpSpPr>
          <a:xfrm>
            <a:off x="1878921" y="2857954"/>
            <a:ext cx="433800" cy="433800"/>
            <a:chOff x="5382800" y="412975"/>
            <a:chExt cx="433800" cy="433800"/>
          </a:xfrm>
        </p:grpSpPr>
        <p:sp>
          <p:nvSpPr>
            <p:cNvPr id="293" name="Shape 293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4355099" y="2764425"/>
            <a:ext cx="433800" cy="433800"/>
            <a:chOff x="5382800" y="412975"/>
            <a:chExt cx="433800" cy="433800"/>
          </a:xfrm>
        </p:grpSpPr>
        <p:sp>
          <p:nvSpPr>
            <p:cNvPr id="297" name="Shape 297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0" name="Shape 300"/>
          <p:cNvGrpSpPr/>
          <p:nvPr/>
        </p:nvGrpSpPr>
        <p:grpSpPr>
          <a:xfrm>
            <a:off x="6822064" y="2812050"/>
            <a:ext cx="433800" cy="433800"/>
            <a:chOff x="5382800" y="412975"/>
            <a:chExt cx="433800" cy="433800"/>
          </a:xfrm>
        </p:grpSpPr>
        <p:sp>
          <p:nvSpPr>
            <p:cNvPr id="301" name="Shape 301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451888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/>
              <a:t>SOFTWARE ALTERNATIVE</a:t>
            </a:r>
            <a:endParaRPr lang="en" sz="3200" b="1"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99" y="1139999"/>
            <a:ext cx="7027524" cy="31541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7" y="3328541"/>
            <a:ext cx="4128269" cy="965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1278" y="4626338"/>
            <a:ext cx="3057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Fig.11: Software alternative.</a:t>
            </a:r>
          </a:p>
        </p:txBody>
      </p:sp>
    </p:spTree>
    <p:extLst>
      <p:ext uri="{BB962C8B-B14F-4D97-AF65-F5344CB8AC3E}">
        <p14:creationId xmlns:p14="http://schemas.microsoft.com/office/powerpoint/2010/main" val="3376076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4219944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b="1" dirty="0"/>
              <a:t>LIMITATION &amp; </a:t>
            </a:r>
            <a:r>
              <a:rPr lang="en-US" sz="3200" b="1" dirty="0"/>
              <a:t>SOLUTION</a:t>
            </a:r>
            <a:endParaRPr lang="en" sz="3200" b="1"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844424" y="1538075"/>
            <a:ext cx="7933815" cy="3387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None/>
            </a:pPr>
            <a:r>
              <a:rPr lang="en-US" sz="20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+mn-ea"/>
                <a:cs typeface="+mn-cs"/>
              </a:rPr>
              <a:t>For medical equipment is good to have the tolerance level of </a:t>
            </a:r>
            <a:r>
              <a:rPr lang="en-US" sz="2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+mn-ea"/>
                <a:cs typeface="+mn-cs"/>
              </a:rPr>
              <a:t>0.1%</a:t>
            </a:r>
            <a:r>
              <a:rPr lang="en-US" sz="20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+mn-ea"/>
                <a:cs typeface="+mn-cs"/>
              </a:rPr>
              <a:t> ,where we had used resistance of</a:t>
            </a:r>
            <a:r>
              <a:rPr lang="en-US" sz="2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+mn-ea"/>
                <a:cs typeface="+mn-cs"/>
              </a:rPr>
              <a:t> 5%-10% </a:t>
            </a:r>
            <a:r>
              <a:rPr lang="en-US" sz="20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+mn-ea"/>
                <a:cs typeface="+mn-cs"/>
              </a:rPr>
              <a:t>tolerance due to the lacking of SMD implementation limitation.</a:t>
            </a:r>
          </a:p>
          <a:p>
            <a:pPr marL="228600" lvl="0" algn="ctr" rtl="0">
              <a:spcBef>
                <a:spcPts val="0"/>
              </a:spcBef>
              <a:buNone/>
            </a:pPr>
            <a:r>
              <a:rPr lang="en" dirty="0"/>
              <a:t> </a:t>
            </a:r>
            <a:br>
              <a:rPr lang="en" dirty="0"/>
            </a:br>
            <a:r>
              <a:rPr lang="en-US" dirty="0"/>
              <a:t>For over come the limitation we are coming with the</a:t>
            </a:r>
            <a:br>
              <a:rPr lang="en-US" dirty="0"/>
            </a:br>
            <a:br>
              <a:rPr lang="en-US" dirty="0"/>
            </a:br>
            <a:r>
              <a:rPr lang="en-US" sz="3600" b="1" dirty="0">
                <a:solidFill>
                  <a:srgbClr val="FF0000"/>
                </a:solidFill>
              </a:rPr>
              <a:t>“</a:t>
            </a:r>
            <a:r>
              <a:rPr lang="en-US" sz="4000" b="1" dirty="0">
                <a:solidFill>
                  <a:srgbClr val="002060"/>
                </a:solidFill>
              </a:rPr>
              <a:t>RTR module </a:t>
            </a:r>
            <a:r>
              <a:rPr lang="en-US" sz="4000" b="1" dirty="0">
                <a:solidFill>
                  <a:srgbClr val="FF0000"/>
                </a:solidFill>
              </a:rPr>
              <a:t>2.0</a:t>
            </a:r>
            <a:r>
              <a:rPr lang="en-US" sz="3200" b="1" dirty="0">
                <a:solidFill>
                  <a:srgbClr val="FF0000"/>
                </a:solidFill>
              </a:rPr>
              <a:t>”</a:t>
            </a:r>
            <a:endParaRPr lang="en" b="1" dirty="0">
              <a:solidFill>
                <a:srgbClr val="FF0000"/>
              </a:solidFill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1256285" y="1091799"/>
            <a:ext cx="7205158" cy="80017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0" b="1" dirty="0">
                <a:solidFill>
                  <a:schemeClr val="bg1"/>
                </a:solidFill>
              </a:rPr>
              <a:t>“RTR MODULE </a:t>
            </a:r>
            <a:r>
              <a:rPr lang="en-US" sz="6000" b="1" dirty="0">
                <a:solidFill>
                  <a:schemeClr val="tx1"/>
                </a:solidFill>
              </a:rPr>
              <a:t>2.O</a:t>
            </a:r>
            <a:r>
              <a:rPr lang="en-US" sz="6000" b="1" dirty="0">
                <a:solidFill>
                  <a:srgbClr val="FF0000"/>
                </a:solidFill>
              </a:rPr>
              <a:t>”</a:t>
            </a:r>
            <a:endParaRPr lang="en" sz="6000" b="1" dirty="0">
              <a:solidFill>
                <a:srgbClr val="FF0000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2757486" y="1891976"/>
            <a:ext cx="463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Cost Approximately $250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69300" y="2353641"/>
            <a:ext cx="68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#</a:t>
            </a:r>
            <a:r>
              <a:rPr lang="en-US" sz="1800" b="1" dirty="0">
                <a:solidFill>
                  <a:srgbClr val="002060"/>
                </a:solidFill>
              </a:rPr>
              <a:t>Start a small startup </a:t>
            </a:r>
            <a:r>
              <a:rPr lang="en-US" sz="1800" b="1" dirty="0">
                <a:solidFill>
                  <a:schemeClr val="bg1"/>
                </a:solidFill>
              </a:rPr>
              <a:t># National Patent #</a:t>
            </a:r>
            <a:r>
              <a:rPr lang="en-US" sz="1800" b="1" dirty="0">
                <a:solidFill>
                  <a:srgbClr val="7030A0"/>
                </a:solidFill>
              </a:rPr>
              <a:t>Catch the marker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039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ctrTitle" idx="4294967295"/>
          </p:nvPr>
        </p:nvSpPr>
        <p:spPr>
          <a:xfrm>
            <a:off x="1284425" y="499928"/>
            <a:ext cx="1397815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7200" dirty="0">
                <a:solidFill>
                  <a:srgbClr val="FFFFFF"/>
                </a:solidFill>
              </a:rPr>
              <a:t>50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ubTitle" idx="4294967295"/>
          </p:nvPr>
        </p:nvSpPr>
        <p:spPr>
          <a:xfrm>
            <a:off x="1284425" y="1026624"/>
            <a:ext cx="7173899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Students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ctrTitle" idx="4294967295"/>
          </p:nvPr>
        </p:nvSpPr>
        <p:spPr>
          <a:xfrm>
            <a:off x="1284425" y="3810293"/>
            <a:ext cx="2251255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FFFF"/>
                </a:solidFill>
              </a:rPr>
              <a:t>1 to 5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subTitle" idx="4294967295"/>
          </p:nvPr>
        </p:nvSpPr>
        <p:spPr>
          <a:xfrm>
            <a:off x="1284426" y="4268801"/>
            <a:ext cx="2364466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FFFFFF"/>
                </a:solidFill>
              </a:rPr>
              <a:t>Q</a:t>
            </a:r>
            <a:r>
              <a:rPr lang="en" sz="2400" dirty="0">
                <a:solidFill>
                  <a:srgbClr val="FFFFFF"/>
                </a:solidFill>
              </a:rPr>
              <a:t>uestions score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ctrTitle" idx="4294967295"/>
          </p:nvPr>
        </p:nvSpPr>
        <p:spPr>
          <a:xfrm>
            <a:off x="1284425" y="2016520"/>
            <a:ext cx="483415" cy="10694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4294967295"/>
          </p:nvPr>
        </p:nvSpPr>
        <p:spPr>
          <a:xfrm>
            <a:off x="1284425" y="2753319"/>
            <a:ext cx="1589404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FFFFFF"/>
                </a:solidFill>
              </a:rPr>
              <a:t>Questions</a:t>
            </a:r>
            <a:endParaRPr lang="en" sz="2400" dirty="0">
              <a:solidFill>
                <a:srgbClr val="FFFFFF"/>
              </a:solidFill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931892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5629458" y="1440578"/>
            <a:ext cx="35705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Survey on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2337137" y="383527"/>
            <a:ext cx="20606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400" dirty="0">
                <a:solidFill>
                  <a:schemeClr val="accent5">
                    <a:lumMod val="50000"/>
                  </a:schemeClr>
                </a:solidFill>
                <a:latin typeface="Dosis"/>
                <a:sym typeface="Dosis"/>
              </a:rPr>
              <a:t>👦👧</a:t>
            </a:r>
            <a:endParaRPr lang="en-US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9810" y="2037924"/>
            <a:ext cx="60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3063072" y="3701113"/>
            <a:ext cx="6088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400" dirty="0">
                <a:solidFill>
                  <a:srgbClr val="0070C0"/>
                </a:solidFill>
              </a:rPr>
              <a:t>🔑</a:t>
            </a:r>
            <a:endParaRPr lang="en-US" sz="4400" dirty="0">
              <a:solidFill>
                <a:srgbClr val="0070C0"/>
              </a:solidFill>
            </a:endParaRPr>
          </a:p>
        </p:txBody>
      </p:sp>
      <p:grpSp>
        <p:nvGrpSpPr>
          <p:cNvPr id="17" name="Shape 618"/>
          <p:cNvGrpSpPr/>
          <p:nvPr/>
        </p:nvGrpSpPr>
        <p:grpSpPr>
          <a:xfrm>
            <a:off x="4374138" y="1682589"/>
            <a:ext cx="1186375" cy="975768"/>
            <a:chOff x="3932350" y="3714775"/>
            <a:chExt cx="439650" cy="319075"/>
          </a:xfrm>
        </p:grpSpPr>
        <p:sp>
          <p:nvSpPr>
            <p:cNvPr id="18" name="Shape 61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5715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2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5715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62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5715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62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5715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62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57150" cap="rnd" cmpd="sng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</p:spPr>
        <p:txBody>
          <a:bodyPr/>
          <a:lstStyle/>
          <a:p>
            <a:r>
              <a:rPr lang="en-US" sz="3200" b="1" dirty="0"/>
              <a:t>SURVEY 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56" y="1424764"/>
            <a:ext cx="6409103" cy="3217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0309" y="1055432"/>
            <a:ext cx="80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Strongly Disagreed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252" y="1055432"/>
            <a:ext cx="66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Strongly Agreed</a:t>
            </a:r>
          </a:p>
        </p:txBody>
      </p:sp>
    </p:spTree>
    <p:extLst>
      <p:ext uri="{BB962C8B-B14F-4D97-AF65-F5344CB8AC3E}">
        <p14:creationId xmlns:p14="http://schemas.microsoft.com/office/powerpoint/2010/main" val="233220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SURVEY RESULT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34" y="998219"/>
            <a:ext cx="6424412" cy="38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85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24" y="184934"/>
            <a:ext cx="3552600" cy="601066"/>
          </a:xfrm>
        </p:spPr>
        <p:txBody>
          <a:bodyPr/>
          <a:lstStyle/>
          <a:p>
            <a:r>
              <a:rPr lang="en-US" sz="3200" b="1" dirty="0"/>
              <a:t>Reference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772506" y="836938"/>
            <a:ext cx="812491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[1] The </a:t>
            </a:r>
            <a:r>
              <a:rPr lang="en-US" dirty="0" err="1"/>
              <a:t>Biosignal</a:t>
            </a:r>
            <a:r>
              <a:rPr lang="en-US" dirty="0"/>
              <a:t> How-To [BPM </a:t>
            </a:r>
            <a:r>
              <a:rPr lang="en-US" dirty="0" err="1"/>
              <a:t>biosignals</a:t>
            </a:r>
            <a:r>
              <a:rPr lang="en-US" dirty="0"/>
              <a:t>]. 2016. The </a:t>
            </a:r>
            <a:r>
              <a:rPr lang="en-US" dirty="0" err="1"/>
              <a:t>Biosignal</a:t>
            </a:r>
            <a:r>
              <a:rPr lang="en-US" dirty="0"/>
              <a:t> How-To [BPM </a:t>
            </a:r>
            <a:r>
              <a:rPr lang="en-US" dirty="0" err="1"/>
              <a:t>biosignals</a:t>
            </a:r>
            <a:r>
              <a:rPr lang="en-US" dirty="0"/>
              <a:t>]. [ONLINE] Available at: http://biosignals.berndporr.me.uk/doku.php?id=start. Accessed 01 May 2016.</a:t>
            </a:r>
          </a:p>
          <a:p>
            <a:endParaRPr lang="en-US" dirty="0"/>
          </a:p>
          <a:p>
            <a:r>
              <a:rPr lang="en-US" dirty="0"/>
              <a:t>[2] BiBeat. 2016. 12 lead ECG | BiBeat. [ONLINE] Available at: http://bibeat.com/product/12-lead-ecg/. Accessed 02 May 2016.</a:t>
            </a:r>
          </a:p>
          <a:p>
            <a:endParaRPr lang="en-US" dirty="0"/>
          </a:p>
          <a:p>
            <a:r>
              <a:rPr lang="en-US" dirty="0"/>
              <a:t>[3]O. O. Store, "R&amp;D kit (16-channel) — 32bit, daisy, &amp; accessories," OpenBCI Online Store, 2016. [Online]. Available: http://shop.openbci.com/collections/frontpage/products/openbci-16-channel-r-d-kit?variant=785215991. Accessed: Dec. 28, 2016.</a:t>
            </a:r>
          </a:p>
          <a:p>
            <a:endParaRPr lang="en-US" dirty="0"/>
          </a:p>
          <a:p>
            <a:r>
              <a:rPr lang="en-US" dirty="0"/>
              <a:t>[4] [Online]. Available: https://www.biopac.com/product/ecg-electrocardiogram-amplifier/. Accessed: Dec. 28, 2016.</a:t>
            </a:r>
          </a:p>
          <a:p>
            <a:endParaRPr lang="en-US" dirty="0"/>
          </a:p>
          <a:p>
            <a:r>
              <a:rPr lang="en-US" dirty="0"/>
              <a:t>[5] M. E. Ltd, "Mega electronics Ltd," 2016. [Online]. Available: http://www.megaemg.com/products/. Accessed: Dec. 28, 2016.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47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9092" y="1769087"/>
            <a:ext cx="5309699" cy="1159799"/>
          </a:xfrm>
        </p:spPr>
        <p:txBody>
          <a:bodyPr/>
          <a:lstStyle/>
          <a:p>
            <a:r>
              <a:rPr lang="en-US" dirty="0"/>
              <a:t>Thank you !!!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6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958" y="0"/>
            <a:ext cx="2145355" cy="703807"/>
          </a:xfrm>
        </p:spPr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669524" y="703807"/>
            <a:ext cx="468671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Biomedical Engineering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Biopotentials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Available Biopotential LAB Equipment Problem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  <a:latin typeface="Source Sans Pro" panose="020B0604020202020204" charset="0"/>
              </a:rPr>
              <a:t>Project Idea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Block Diagram of the project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RTR Module Configuration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Hand on skill Enhancement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Output of ECG,EEG and EMG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Cost of the Project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Software Alternative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Limitation &amp; Solution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Source Sans Pro" panose="020B0604020202020204" charset="0"/>
              </a:rPr>
              <a:t>Student Survey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7030A0"/>
                </a:solidFill>
                <a:latin typeface="Source Sans Pro" panose="020B0604020202020204" charset="0"/>
              </a:rPr>
              <a:t>Reference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82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7786" y="1769087"/>
            <a:ext cx="6101006" cy="1159799"/>
          </a:xfrm>
        </p:spPr>
        <p:txBody>
          <a:bodyPr/>
          <a:lstStyle/>
          <a:p>
            <a:r>
              <a:rPr lang="en-US"/>
              <a:t>ANY Question ???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5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Biomedical Engineering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844425" y="1200150"/>
            <a:ext cx="7568100" cy="9979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Biomedica</a:t>
            </a:r>
            <a:r>
              <a:rPr lang="en-US" sz="1600" dirty="0"/>
              <a:t>l engineers (BME) apply </a:t>
            </a:r>
            <a:r>
              <a:rPr lang="en-US" sz="1600" b="1" dirty="0"/>
              <a:t>advance engineering designing knowledge </a:t>
            </a:r>
            <a:r>
              <a:rPr lang="en-US" sz="1600" dirty="0"/>
              <a:t>to solve </a:t>
            </a:r>
            <a:r>
              <a:rPr lang="en-US" sz="1600" b="1" dirty="0"/>
              <a:t>medical challenges and design health care devices problems[1].</a:t>
            </a:r>
            <a:endParaRPr lang="en" sz="1600" b="1" dirty="0"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844425" y="2035350"/>
            <a:ext cx="6039952" cy="22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1"/>
                </a:solidFill>
              </a:rPr>
              <a:t>Engineering your health</a:t>
            </a:r>
          </a:p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Designing artificial limbs</a:t>
            </a:r>
          </a:p>
          <a:p>
            <a:pPr marL="285750" lvl="3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3"/>
                </a:solidFill>
              </a:rPr>
              <a:t>Designing  medical equipment and so on….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lang="en" sz="1300" b="1"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 idx="4294967295"/>
          </p:nvPr>
        </p:nvSpPr>
        <p:spPr>
          <a:xfrm>
            <a:off x="-113256" y="192724"/>
            <a:ext cx="5785334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/>
              <a:t>		</a:t>
            </a:r>
            <a:r>
              <a:rPr lang="en-US" sz="7200" b="1" dirty="0"/>
              <a:t>Biopotential</a:t>
            </a:r>
            <a:endParaRPr lang="en" sz="7200" b="1" dirty="0"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4294967295"/>
          </p:nvPr>
        </p:nvSpPr>
        <p:spPr>
          <a:xfrm>
            <a:off x="669524" y="1690649"/>
            <a:ext cx="6292265" cy="20284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sz="2000" dirty="0"/>
              <a:t>Biopotentials are electric potentials that is measured in living cells, tissues and organisms, which accompanies biochemical process [1].</a:t>
            </a:r>
          </a:p>
          <a:p>
            <a:pPr lvl="0">
              <a:spcBef>
                <a:spcPts val="0"/>
              </a:spcBef>
              <a:buNone/>
            </a:pPr>
            <a:endParaRPr lang="en-AU" sz="2000" dirty="0"/>
          </a:p>
          <a:p>
            <a:pPr lvl="0">
              <a:spcBef>
                <a:spcPts val="0"/>
              </a:spcBef>
              <a:buNone/>
            </a:pPr>
            <a:r>
              <a:rPr lang="en-AU" sz="2000" dirty="0">
                <a:latin typeface="Source Sans Pro" panose="020B0604020202020204" charset="0"/>
                <a:ea typeface="SimSun" panose="02010600030101010101" pitchFamily="2" charset="-122"/>
              </a:rPr>
              <a:t>There are different types of biopotentials in different parts of human body Different biopotential are ECG, EEG, EMG, EOG, AAP etc.</a:t>
            </a:r>
            <a:endParaRPr lang="en" sz="2000" dirty="0">
              <a:latin typeface="Source Sans Pro" panose="020B0604020202020204" charset="0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grpSp>
        <p:nvGrpSpPr>
          <p:cNvPr id="133" name="Shape 133"/>
          <p:cNvGrpSpPr/>
          <p:nvPr/>
        </p:nvGrpSpPr>
        <p:grpSpPr>
          <a:xfrm>
            <a:off x="6643102" y="453750"/>
            <a:ext cx="2120984" cy="4361089"/>
            <a:chOff x="5160100" y="1609475"/>
            <a:chExt cx="975300" cy="2005375"/>
          </a:xfrm>
        </p:grpSpPr>
        <p:sp>
          <p:nvSpPr>
            <p:cNvPr id="134" name="Shape 13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6" name="Shape 136"/>
          <p:cNvSpPr/>
          <p:nvPr/>
        </p:nvSpPr>
        <p:spPr>
          <a:xfrm rot="4499367">
            <a:off x="7949905" y="125630"/>
            <a:ext cx="881477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EEG</a:t>
            </a:r>
            <a:endParaRPr dirty="0"/>
          </a:p>
        </p:txBody>
      </p:sp>
      <p:sp>
        <p:nvSpPr>
          <p:cNvPr id="137" name="Shape 137"/>
          <p:cNvSpPr/>
          <p:nvPr/>
        </p:nvSpPr>
        <p:spPr>
          <a:xfrm rot="2700000">
            <a:off x="6801160" y="1183143"/>
            <a:ext cx="833844" cy="860812"/>
          </a:xfrm>
          <a:prstGeom prst="teardrop">
            <a:avLst>
              <a:gd name="adj" fmla="val 10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ECG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 rot="17441665" flipH="1">
            <a:off x="8248999" y="1225349"/>
            <a:ext cx="1030446" cy="607451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EMG</a:t>
            </a:r>
            <a:endParaRPr dirty="0"/>
          </a:p>
        </p:txBody>
      </p:sp>
      <p:grpSp>
        <p:nvGrpSpPr>
          <p:cNvPr id="139" name="Shape 139"/>
          <p:cNvGrpSpPr/>
          <p:nvPr/>
        </p:nvGrpSpPr>
        <p:grpSpPr>
          <a:xfrm>
            <a:off x="7841620" y="3181753"/>
            <a:ext cx="320398" cy="320377"/>
            <a:chOff x="1951075" y="2333250"/>
            <a:chExt cx="381200" cy="381175"/>
          </a:xfrm>
        </p:grpSpPr>
        <p:sp>
          <p:nvSpPr>
            <p:cNvPr id="140" name="Shape 1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57" name="Shape 157"/>
          <p:cNvSpPr/>
          <p:nvPr/>
        </p:nvSpPr>
        <p:spPr>
          <a:xfrm>
            <a:off x="7781212" y="1517648"/>
            <a:ext cx="273323" cy="253698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86898" cy="125734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b="1" dirty="0"/>
              <a:t>Biopotential</a:t>
            </a:r>
            <a:endParaRPr lang="en" sz="4800" b="1" dirty="0"/>
          </a:p>
        </p:txBody>
      </p:sp>
      <p:graphicFrame>
        <p:nvGraphicFramePr>
          <p:cNvPr id="229" name="Shape 229"/>
          <p:cNvGraphicFramePr/>
          <p:nvPr>
            <p:extLst>
              <p:ext uri="{D42A27DB-BD31-4B8C-83A1-F6EECF244321}">
                <p14:modId xmlns:p14="http://schemas.microsoft.com/office/powerpoint/2010/main" val="116423786"/>
              </p:ext>
            </p:extLst>
          </p:nvPr>
        </p:nvGraphicFramePr>
        <p:xfrm>
          <a:off x="1011636" y="3057446"/>
          <a:ext cx="5917646" cy="1523910"/>
        </p:xfrm>
        <a:graphic>
          <a:graphicData uri="http://schemas.openxmlformats.org/drawingml/2006/table">
            <a:tbl>
              <a:tblPr>
                <a:noFill/>
                <a:tableStyleId>{6E5C698C-0972-42C6-9150-2DECBCD53049}</a:tableStyleId>
              </a:tblPr>
              <a:tblGrid>
                <a:gridCol w="834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37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797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ECG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100" dirty="0">
                        <a:solidFill>
                          <a:srgbClr val="0DB7C4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EEG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EMG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Amplitude</a:t>
                      </a:r>
                      <a:b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</a:t>
                      </a:r>
                      <a:r>
                        <a:rPr lang="en-U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mV)</a:t>
                      </a:r>
                      <a:endParaRPr lang="en"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1-5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0.001-0.01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1-10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97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Bandwidth</a:t>
                      </a:r>
                      <a:b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</a:t>
                      </a:r>
                      <a:r>
                        <a:rPr lang="en-U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Hz)</a:t>
                      </a:r>
                      <a:endParaRPr lang="en"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0.5-100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0.5-40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200-2000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76" y="1681837"/>
            <a:ext cx="1386632" cy="1178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939" y="1794414"/>
            <a:ext cx="1221642" cy="1112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459" y="1732603"/>
            <a:ext cx="1458661" cy="1127380"/>
          </a:xfrm>
          <a:prstGeom prst="rect">
            <a:avLst/>
          </a:prstGeom>
        </p:spPr>
      </p:pic>
      <p:grpSp>
        <p:nvGrpSpPr>
          <p:cNvPr id="25" name="Shape 133"/>
          <p:cNvGrpSpPr/>
          <p:nvPr/>
        </p:nvGrpSpPr>
        <p:grpSpPr>
          <a:xfrm>
            <a:off x="6643102" y="453750"/>
            <a:ext cx="2120984" cy="4361089"/>
            <a:chOff x="5160100" y="1609475"/>
            <a:chExt cx="975300" cy="2005375"/>
          </a:xfrm>
        </p:grpSpPr>
        <p:sp>
          <p:nvSpPr>
            <p:cNvPr id="26" name="Shape 13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135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8" name="Shape 137"/>
          <p:cNvSpPr/>
          <p:nvPr/>
        </p:nvSpPr>
        <p:spPr>
          <a:xfrm rot="2700000">
            <a:off x="6801160" y="1183143"/>
            <a:ext cx="833844" cy="860812"/>
          </a:xfrm>
          <a:prstGeom prst="teardrop">
            <a:avLst>
              <a:gd name="adj" fmla="val 10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ECG</a:t>
            </a:r>
            <a:endParaRPr dirty="0"/>
          </a:p>
        </p:txBody>
      </p:sp>
      <p:sp>
        <p:nvSpPr>
          <p:cNvPr id="29" name="Shape 138"/>
          <p:cNvSpPr/>
          <p:nvPr/>
        </p:nvSpPr>
        <p:spPr>
          <a:xfrm rot="17441665" flipH="1">
            <a:off x="8248999" y="1225349"/>
            <a:ext cx="1030446" cy="607451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EMG</a:t>
            </a:r>
            <a:endParaRPr dirty="0"/>
          </a:p>
        </p:txBody>
      </p:sp>
      <p:grpSp>
        <p:nvGrpSpPr>
          <p:cNvPr id="30" name="Shape 139"/>
          <p:cNvGrpSpPr/>
          <p:nvPr/>
        </p:nvGrpSpPr>
        <p:grpSpPr>
          <a:xfrm>
            <a:off x="7841620" y="3181753"/>
            <a:ext cx="320398" cy="320377"/>
            <a:chOff x="1951075" y="2333250"/>
            <a:chExt cx="381200" cy="381175"/>
          </a:xfrm>
        </p:grpSpPr>
        <p:sp>
          <p:nvSpPr>
            <p:cNvPr id="31" name="Shape 1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Shape 1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" name="Shape 1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" name="Shape 1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5" name="Shape 157"/>
          <p:cNvSpPr/>
          <p:nvPr/>
        </p:nvSpPr>
        <p:spPr>
          <a:xfrm>
            <a:off x="7781212" y="1517648"/>
            <a:ext cx="273323" cy="253698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136"/>
          <p:cNvSpPr/>
          <p:nvPr/>
        </p:nvSpPr>
        <p:spPr>
          <a:xfrm rot="4499367">
            <a:off x="7949905" y="125630"/>
            <a:ext cx="881477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EEG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1184366" y="1584959"/>
            <a:ext cx="7205158" cy="80017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0" b="1" dirty="0">
                <a:solidFill>
                  <a:schemeClr val="bg1"/>
                </a:solidFill>
              </a:rPr>
              <a:t>“Problems with the biopotential lab</a:t>
            </a:r>
            <a:r>
              <a:rPr lang="en-US" sz="6000" b="1" dirty="0">
                <a:solidFill>
                  <a:schemeClr val="tx1"/>
                </a:solidFill>
              </a:rPr>
              <a:t>’s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  <a:r>
              <a:rPr lang="en-US" sz="6000" b="1" dirty="0">
                <a:solidFill>
                  <a:schemeClr val="accent6"/>
                </a:solidFill>
              </a:rPr>
              <a:t>equipment</a:t>
            </a:r>
            <a:r>
              <a:rPr lang="en-US" sz="6000" b="1" dirty="0">
                <a:solidFill>
                  <a:srgbClr val="FF0000"/>
                </a:solidFill>
              </a:rPr>
              <a:t>”</a:t>
            </a:r>
            <a:endParaRPr lang="en" sz="6000" b="1" dirty="0">
              <a:solidFill>
                <a:srgbClr val="FF0000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120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720" y="-318045"/>
            <a:ext cx="5217329" cy="1139999"/>
          </a:xfrm>
        </p:spPr>
        <p:txBody>
          <a:bodyPr/>
          <a:lstStyle/>
          <a:p>
            <a:r>
              <a:rPr lang="en-US" sz="3200" b="1" dirty="0"/>
              <a:t>Available Laboratory Devices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781" y="3313452"/>
            <a:ext cx="1789185" cy="1131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7" y="3313452"/>
            <a:ext cx="1821115" cy="1131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311" y="821954"/>
            <a:ext cx="1561754" cy="2037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5767" y="805929"/>
            <a:ext cx="1653545" cy="2037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605" y="821954"/>
            <a:ext cx="2005022" cy="20050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06851" y="4737352"/>
            <a:ext cx="307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Fig.1: Biopotential lab devices.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58636" y="2785255"/>
            <a:ext cx="136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R&amp;D kit [3].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2708" y="2750823"/>
            <a:ext cx="2190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Biopac ECG100C [4].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71657" y="4482500"/>
            <a:ext cx="1884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d)BiBeat ECG kit [5].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46781" y="4485243"/>
            <a:ext cx="1884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e)BiBeat EMG kit [3].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08145" y="2752015"/>
            <a:ext cx="15584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c) Mega EEG [5].</a:t>
            </a:r>
          </a:p>
        </p:txBody>
      </p:sp>
    </p:spTree>
    <p:extLst>
      <p:ext uri="{BB962C8B-B14F-4D97-AF65-F5344CB8AC3E}">
        <p14:creationId xmlns:p14="http://schemas.microsoft.com/office/powerpoint/2010/main" val="4210641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High Cost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"/>
          <a:stretch/>
        </p:blipFill>
        <p:spPr>
          <a:xfrm>
            <a:off x="1674687" y="1356190"/>
            <a:ext cx="6401816" cy="328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23561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</TotalTime>
  <Words>814</Words>
  <Application>Microsoft Office PowerPoint</Application>
  <PresentationFormat>On-screen Show (16:9)</PresentationFormat>
  <Paragraphs>195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Wingdings</vt:lpstr>
      <vt:lpstr>Source Sans Pro</vt:lpstr>
      <vt:lpstr>Dosis</vt:lpstr>
      <vt:lpstr>Calibri</vt:lpstr>
      <vt:lpstr>SimSun</vt:lpstr>
      <vt:lpstr>Cerimon template</vt:lpstr>
      <vt:lpstr>Development of A Multichannel Modular Universal Biopotential Amplifier Train (RTR Module)</vt:lpstr>
      <vt:lpstr>SUPERVISOR</vt:lpstr>
      <vt:lpstr>Contents</vt:lpstr>
      <vt:lpstr>Biomedical Engineering</vt:lpstr>
      <vt:lpstr>  Biopotential</vt:lpstr>
      <vt:lpstr>Biopotential</vt:lpstr>
      <vt:lpstr>PowerPoint Presentation</vt:lpstr>
      <vt:lpstr>Available Laboratory Devices</vt:lpstr>
      <vt:lpstr>High Cost</vt:lpstr>
      <vt:lpstr>IDEA OF THE PROJECT</vt:lpstr>
      <vt:lpstr>BLOCK DIAGRAM OF THE PROJECT</vt:lpstr>
      <vt:lpstr>BLOCK DIAGRAM OF THE RTR  MODULE</vt:lpstr>
      <vt:lpstr>BLOCK DIAGRAM OF THE CONFIGURATION</vt:lpstr>
      <vt:lpstr>DESIGNED  PROTOTYPE</vt:lpstr>
      <vt:lpstr>HAND-ON DESIGNING EXPERIENCE</vt:lpstr>
      <vt:lpstr>HAND-ON DESIGNING EXPERIENCE</vt:lpstr>
      <vt:lpstr>ECG MEASUREMENT</vt:lpstr>
      <vt:lpstr>EEG MEASUREMENT</vt:lpstr>
      <vt:lpstr>EMG MEASUREMENT</vt:lpstr>
      <vt:lpstr>Cost</vt:lpstr>
      <vt:lpstr>Target achievements</vt:lpstr>
      <vt:lpstr>SOFTWARE ALTERNATIVE</vt:lpstr>
      <vt:lpstr>LIMITATION &amp; SOLUTION</vt:lpstr>
      <vt:lpstr>PowerPoint Presentation</vt:lpstr>
      <vt:lpstr>50</vt:lpstr>
      <vt:lpstr>SURVEY QUESTIONS</vt:lpstr>
      <vt:lpstr>SURVEY RESULT</vt:lpstr>
      <vt:lpstr>Reference</vt:lpstr>
      <vt:lpstr>Thank you !!!</vt:lpstr>
      <vt:lpstr>ANY Question ???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Multichannel Modular Universal Biopotential Amplifier Train (RTR Module)</dc:title>
  <dc:creator>Fakrul Islam Tushar</dc:creator>
  <cp:lastModifiedBy>Fakrul-Islam TUSHAR</cp:lastModifiedBy>
  <cp:revision>60</cp:revision>
  <dcterms:modified xsi:type="dcterms:W3CDTF">2019-01-19T02:58:18Z</dcterms:modified>
</cp:coreProperties>
</file>